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0" r:id="rId1"/>
  </p:sldMasterIdLst>
  <p:sldIdLst>
    <p:sldId id="256" r:id="rId2"/>
    <p:sldId id="257" r:id="rId3"/>
    <p:sldId id="258" r:id="rId4"/>
    <p:sldId id="259" r:id="rId5"/>
    <p:sldId id="260" r:id="rId6"/>
    <p:sldId id="261" r:id="rId7"/>
    <p:sldId id="262" r:id="rId8"/>
    <p:sldId id="263" r:id="rId9"/>
    <p:sldId id="264" r:id="rId10"/>
    <p:sldId id="265" r:id="rId1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5" d="100"/>
          <a:sy n="65" d="100"/>
        </p:scale>
        <p:origin x="-534" y="-114"/>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1" name="Rectangle 10"/>
          <p:cNvSpPr/>
          <p:nvPr/>
        </p:nvSpPr>
        <p:spPr>
          <a:xfrm>
            <a:off x="0" y="3866920"/>
            <a:ext cx="9144000" cy="299108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0" y="0"/>
            <a:ext cx="9144000" cy="386692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ectangle 12"/>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itle 2"/>
          <p:cNvSpPr>
            <a:spLocks noGrp="1"/>
          </p:cNvSpPr>
          <p:nvPr>
            <p:ph type="subTitle" idx="1"/>
          </p:nvPr>
        </p:nvSpPr>
        <p:spPr>
          <a:xfrm>
            <a:off x="1473795" y="5052545"/>
            <a:ext cx="5637010" cy="882119"/>
          </a:xfrm>
        </p:spPr>
        <p:txBody>
          <a:bodyPr>
            <a:normAutofit/>
          </a:bodyPr>
          <a:lstStyle>
            <a:lvl1pPr marL="0" indent="0" algn="l">
              <a:buNone/>
              <a:defRPr sz="22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581945D2-FB3D-4010-ABF7-FD84B3FF20AE}" type="datetimeFigureOut">
              <a:rPr lang="en-US" smtClean="0"/>
              <a:pPr/>
              <a:t>5/12/2014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984A709-D20E-4095-8B27-02978934F19B}" type="slidenum">
              <a:rPr lang="en-US" smtClean="0"/>
              <a:pPr/>
              <a:t>‹#›</a:t>
            </a:fld>
            <a:endParaRPr lang="en-US"/>
          </a:p>
        </p:txBody>
      </p:sp>
      <p:sp>
        <p:nvSpPr>
          <p:cNvPr id="2" name="Title 1"/>
          <p:cNvSpPr>
            <a:spLocks noGrp="1"/>
          </p:cNvSpPr>
          <p:nvPr>
            <p:ph type="ctrTitle"/>
          </p:nvPr>
        </p:nvSpPr>
        <p:spPr>
          <a:xfrm>
            <a:off x="817581" y="3132290"/>
            <a:ext cx="7175351" cy="1793167"/>
          </a:xfrm>
          <a:effectLst/>
        </p:spPr>
        <p:txBody>
          <a:bodyPr>
            <a:noAutofit/>
          </a:bodyPr>
          <a:lstStyle>
            <a:lvl1pPr marL="640080" indent="-457200" algn="l">
              <a:defRPr sz="5400"/>
            </a:lvl1pPr>
          </a:lstStyle>
          <a:p>
            <a:r>
              <a:rPr lang="en-US" smtClean="0"/>
              <a:t>Click to edit Master title style</a:t>
            </a:r>
            <a:endParaRPr lang="en-US" dirty="0"/>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1905000" y="731519"/>
            <a:ext cx="6400800" cy="347472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81945D2-FB3D-4010-ABF7-FD84B3FF20AE}" type="datetimeFigureOut">
              <a:rPr lang="en-US" smtClean="0"/>
              <a:pPr/>
              <a:t>5/12/2014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984A709-D20E-4095-8B27-02978934F19B}" type="slidenum">
              <a:rPr lang="en-US" smtClean="0"/>
              <a:pPr/>
              <a:t>‹#›</a:t>
            </a:fld>
            <a:endParaRPr lang="en-US"/>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153758" y="376517"/>
            <a:ext cx="2057400" cy="5238339"/>
          </a:xfrm>
          <a:effectLst/>
        </p:spPr>
        <p:txBody>
          <a:bodyPr vert="eaVert"/>
          <a:lstStyle>
            <a:lvl1pPr algn="l">
              <a:defRPr/>
            </a:lvl1pPr>
          </a:lstStyle>
          <a:p>
            <a:r>
              <a:rPr lang="en-US" smtClean="0"/>
              <a:t>Click to edit Master title style</a:t>
            </a:r>
            <a:endParaRPr lang="en-US"/>
          </a:p>
        </p:txBody>
      </p:sp>
      <p:sp>
        <p:nvSpPr>
          <p:cNvPr id="3" name="Vertical Text Placeholder 2"/>
          <p:cNvSpPr>
            <a:spLocks noGrp="1"/>
          </p:cNvSpPr>
          <p:nvPr>
            <p:ph type="body" orient="vert" idx="1"/>
          </p:nvPr>
        </p:nvSpPr>
        <p:spPr>
          <a:xfrm>
            <a:off x="3324113" y="731519"/>
            <a:ext cx="4829287" cy="4894729"/>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581945D2-FB3D-4010-ABF7-FD84B3FF20AE}" type="datetimeFigureOut">
              <a:rPr lang="en-US" smtClean="0"/>
              <a:pPr/>
              <a:t>5/12/2014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984A709-D20E-4095-8B27-02978934F19B}" type="slidenum">
              <a:rPr lang="en-US" smtClean="0"/>
              <a:pPr/>
              <a:t>‹#›</a:t>
            </a:fld>
            <a:endParaRPr lang="en-US"/>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581945D2-FB3D-4010-ABF7-FD84B3FF20AE}" type="datetimeFigureOut">
              <a:rPr lang="en-US" smtClean="0"/>
              <a:pPr/>
              <a:t>5/12/2014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984A709-D20E-4095-8B27-02978934F19B}" type="slidenum">
              <a:rPr lang="en-US" smtClean="0"/>
              <a:pPr/>
              <a:t>‹#›</a:t>
            </a:fld>
            <a:endParaRPr lang="en-US"/>
          </a:p>
        </p:txBody>
      </p:sp>
      <p:sp>
        <p:nvSpPr>
          <p:cNvPr id="8" name="Title 7"/>
          <p:cNvSpPr>
            <a:spLocks noGrp="1"/>
          </p:cNvSpPr>
          <p:nvPr>
            <p:ph type="title"/>
          </p:nvPr>
        </p:nvSpPr>
        <p:spPr/>
        <p:txBody>
          <a:bodyPr/>
          <a:lstStyle/>
          <a:p>
            <a:r>
              <a:rPr lang="en-US" smtClean="0"/>
              <a:t>Click to edit Master title style</a:t>
            </a:r>
            <a:endParaRPr lang="en-US"/>
          </a:p>
        </p:txBody>
      </p:sp>
      <p:sp>
        <p:nvSpPr>
          <p:cNvPr id="10" name="Content Placeholder 9"/>
          <p:cNvSpPr>
            <a:spLocks noGrp="1"/>
          </p:cNvSpPr>
          <p:nvPr>
            <p:ph sz="quarter" idx="13"/>
          </p:nvPr>
        </p:nvSpPr>
        <p:spPr>
          <a:xfrm>
            <a:off x="1143000" y="731520"/>
            <a:ext cx="6400800" cy="347472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7" name="Rectangle 6"/>
          <p:cNvSpPr/>
          <p:nvPr/>
        </p:nvSpPr>
        <p:spPr>
          <a:xfrm>
            <a:off x="0" y="3866920"/>
            <a:ext cx="9144000" cy="299108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0" y="0"/>
            <a:ext cx="9144000" cy="386692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2033195" y="2172648"/>
            <a:ext cx="5966666" cy="2423346"/>
          </a:xfrm>
          <a:effectLst/>
        </p:spPr>
        <p:txBody>
          <a:bodyPr anchor="b"/>
          <a:lstStyle>
            <a:lvl1pPr algn="r">
              <a:defRPr sz="4600" b="1" cap="none" baseline="0"/>
            </a:lvl1pPr>
          </a:lstStyle>
          <a:p>
            <a:r>
              <a:rPr lang="en-US" smtClean="0"/>
              <a:t>Click to edit Master title style</a:t>
            </a:r>
            <a:endParaRPr lang="en-US" dirty="0"/>
          </a:p>
        </p:txBody>
      </p:sp>
      <p:sp>
        <p:nvSpPr>
          <p:cNvPr id="3" name="Text Placeholder 2"/>
          <p:cNvSpPr>
            <a:spLocks noGrp="1"/>
          </p:cNvSpPr>
          <p:nvPr>
            <p:ph type="body" idx="1"/>
          </p:nvPr>
        </p:nvSpPr>
        <p:spPr>
          <a:xfrm>
            <a:off x="2022438" y="4607511"/>
            <a:ext cx="5970494" cy="835460"/>
          </a:xfrm>
        </p:spPr>
        <p:txBody>
          <a:bodyPr anchor="t"/>
          <a:lstStyle>
            <a:lvl1pPr marL="0" indent="0" algn="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81945D2-FB3D-4010-ABF7-FD84B3FF20AE}" type="datetimeFigureOut">
              <a:rPr lang="en-US" smtClean="0"/>
              <a:pPr/>
              <a:t>5/12/2014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984A709-D20E-4095-8B27-02978934F19B}" type="slidenum">
              <a:rPr lang="en-US" smtClean="0"/>
              <a:pPr/>
              <a:t>‹#›</a:t>
            </a:fld>
            <a:endParaRPr lang="en-US"/>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581945D2-FB3D-4010-ABF7-FD84B3FF20AE}" type="datetimeFigureOut">
              <a:rPr lang="en-US" smtClean="0"/>
              <a:pPr/>
              <a:t>5/12/2014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984A709-D20E-4095-8B27-02978934F19B}" type="slidenum">
              <a:rPr lang="en-US" smtClean="0"/>
              <a:pPr/>
              <a:t>‹#›</a:t>
            </a:fld>
            <a:endParaRPr lang="en-US"/>
          </a:p>
        </p:txBody>
      </p:sp>
      <p:sp>
        <p:nvSpPr>
          <p:cNvPr id="8" name="Title 7"/>
          <p:cNvSpPr>
            <a:spLocks noGrp="1"/>
          </p:cNvSpPr>
          <p:nvPr>
            <p:ph type="title"/>
          </p:nvPr>
        </p:nvSpPr>
        <p:spPr/>
        <p:txBody>
          <a:bodyPr/>
          <a:lstStyle/>
          <a:p>
            <a:r>
              <a:rPr lang="en-US" smtClean="0"/>
              <a:t>Click to edit Master title style</a:t>
            </a:r>
            <a:endParaRPr lang="en-US"/>
          </a:p>
        </p:txBody>
      </p:sp>
      <p:sp>
        <p:nvSpPr>
          <p:cNvPr id="9" name="Content Placeholder 8"/>
          <p:cNvSpPr>
            <a:spLocks noGrp="1"/>
          </p:cNvSpPr>
          <p:nvPr>
            <p:ph sz="quarter" idx="13"/>
          </p:nvPr>
        </p:nvSpPr>
        <p:spPr>
          <a:xfrm>
            <a:off x="1142999" y="731519"/>
            <a:ext cx="3346704" cy="347472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1" name="Content Placeholder 10"/>
          <p:cNvSpPr>
            <a:spLocks noGrp="1"/>
          </p:cNvSpPr>
          <p:nvPr>
            <p:ph sz="quarter" idx="14"/>
          </p:nvPr>
        </p:nvSpPr>
        <p:spPr>
          <a:xfrm>
            <a:off x="4645152" y="731520"/>
            <a:ext cx="3346704" cy="347472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143000" y="731520"/>
            <a:ext cx="3346704" cy="639762"/>
          </a:xfrm>
        </p:spPr>
        <p:txBody>
          <a:bodyPr anchor="b">
            <a:noAutofit/>
          </a:bodyPr>
          <a:lstStyle>
            <a:lvl1pPr marL="0" indent="0" algn="ctr">
              <a:buNone/>
              <a:defRPr lang="en-US" sz="24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156447" y="1400327"/>
            <a:ext cx="3346704" cy="2743200"/>
          </a:xfrm>
        </p:spPr>
        <p:txBody>
          <a:bodyPr>
            <a:norm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7302" y="731520"/>
            <a:ext cx="3346704" cy="639762"/>
          </a:xfrm>
        </p:spPr>
        <p:txBody>
          <a:bodyPr anchor="b">
            <a:noAutofit/>
          </a:bodyPr>
          <a:lstStyle>
            <a:lvl1pPr marL="0" indent="0" algn="ctr">
              <a:buNone/>
              <a:defRPr lang="en-US" sz="24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ctr" defTabSz="914400" rtl="0" eaLnBrk="1" latinLnBrk="0" hangingPunct="1">
              <a:spcBef>
                <a:spcPct val="20000"/>
              </a:spcBef>
              <a:spcAft>
                <a:spcPts val="300"/>
              </a:spcAft>
              <a:buClr>
                <a:schemeClr val="accent6">
                  <a:lumMod val="75000"/>
                </a:schemeClr>
              </a:buClr>
              <a:buSzPct val="130000"/>
              <a:buFont typeface="Georgia" pitchFamily="18" charset="0"/>
              <a:buNone/>
            </a:pPr>
            <a:r>
              <a:rPr lang="en-US" smtClean="0"/>
              <a:t>Click to edit Master text styles</a:t>
            </a:r>
          </a:p>
        </p:txBody>
      </p:sp>
      <p:sp>
        <p:nvSpPr>
          <p:cNvPr id="6" name="Content Placeholder 5"/>
          <p:cNvSpPr>
            <a:spLocks noGrp="1"/>
          </p:cNvSpPr>
          <p:nvPr>
            <p:ph sz="quarter" idx="4"/>
          </p:nvPr>
        </p:nvSpPr>
        <p:spPr>
          <a:xfrm>
            <a:off x="4645025" y="1399032"/>
            <a:ext cx="3346704" cy="2743200"/>
          </a:xfrm>
        </p:spPr>
        <p:txBody>
          <a:bodyPr>
            <a:norm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581945D2-FB3D-4010-ABF7-FD84B3FF20AE}" type="datetimeFigureOut">
              <a:rPr lang="en-US" smtClean="0"/>
              <a:pPr/>
              <a:t>5/12/2014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984A709-D20E-4095-8B27-02978934F19B}" type="slidenum">
              <a:rPr lang="en-US" smtClean="0"/>
              <a:pPr/>
              <a:t>‹#›</a:t>
            </a:fld>
            <a:endParaRPr lang="en-US"/>
          </a:p>
        </p:txBody>
      </p:sp>
      <p:sp>
        <p:nvSpPr>
          <p:cNvPr id="10" name="Title 9"/>
          <p:cNvSpPr>
            <a:spLocks noGrp="1"/>
          </p:cNvSpPr>
          <p:nvPr>
            <p:ph type="title"/>
          </p:nvPr>
        </p:nvSpPr>
        <p:spPr/>
        <p:txBody>
          <a:bodyPr/>
          <a:lstStyle/>
          <a:p>
            <a:r>
              <a:rPr lang="en-US" smtClean="0"/>
              <a:t>Click to edit Master title style</a:t>
            </a:r>
            <a:endParaRPr lang="en-US" dirty="0"/>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581945D2-FB3D-4010-ABF7-FD84B3FF20AE}" type="datetimeFigureOut">
              <a:rPr lang="en-US" smtClean="0"/>
              <a:pPr/>
              <a:t>5/12/2014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984A709-D20E-4095-8B27-02978934F19B}" type="slidenum">
              <a:rPr lang="en-US" smtClean="0"/>
              <a:pPr/>
              <a:t>‹#›</a:t>
            </a:fld>
            <a:endParaRPr lang="en-US"/>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81945D2-FB3D-4010-ABF7-FD84B3FF20AE}" type="datetimeFigureOut">
              <a:rPr lang="en-US" smtClean="0"/>
              <a:pPr/>
              <a:t>5/12/2014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984A709-D20E-4095-8B27-02978934F19B}" type="slidenum">
              <a:rPr lang="en-US" smtClean="0"/>
              <a:pPr/>
              <a:t>‹#›</a:t>
            </a:fld>
            <a:endParaRPr lang="en-US"/>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095" y="2209800"/>
            <a:ext cx="3636085" cy="1258493"/>
          </a:xfrm>
          <a:effectLst/>
        </p:spPr>
        <p:txBody>
          <a:bodyPr anchor="b">
            <a:noAutofit/>
          </a:bodyPr>
          <a:lstStyle>
            <a:lvl1pPr marL="228600" indent="-228600" algn="l">
              <a:defRPr sz="2800" b="1">
                <a:effectLst/>
              </a:defRPr>
            </a:lvl1pPr>
          </a:lstStyle>
          <a:p>
            <a:r>
              <a:rPr lang="en-US" smtClean="0"/>
              <a:t>Click to edit Master title style</a:t>
            </a:r>
            <a:endParaRPr lang="en-US" dirty="0"/>
          </a:p>
        </p:txBody>
      </p:sp>
      <p:sp>
        <p:nvSpPr>
          <p:cNvPr id="3" name="Content Placeholder 2"/>
          <p:cNvSpPr>
            <a:spLocks noGrp="1"/>
          </p:cNvSpPr>
          <p:nvPr>
            <p:ph idx="1"/>
          </p:nvPr>
        </p:nvSpPr>
        <p:spPr>
          <a:xfrm>
            <a:off x="4593515" y="731520"/>
            <a:ext cx="4017085" cy="4894730"/>
          </a:xfrm>
        </p:spPr>
        <p:txBody>
          <a:bodyPr anchor="ctr"/>
          <a:lstStyle>
            <a:lvl1pPr>
              <a:defRPr sz="2200"/>
            </a:lvl1pPr>
            <a:lvl2pPr>
              <a:defRPr sz="2000"/>
            </a:lvl2pPr>
            <a:lvl3pPr>
              <a:defRPr sz="1800"/>
            </a:lvl3pPr>
            <a:lvl4pPr>
              <a:defRPr sz="1600"/>
            </a:lvl4pPr>
            <a:lvl5pPr>
              <a:defRPr sz="14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075765" y="3497802"/>
            <a:ext cx="3388660" cy="213951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81945D2-FB3D-4010-ABF7-FD84B3FF20AE}" type="datetimeFigureOut">
              <a:rPr lang="en-US" smtClean="0"/>
              <a:pPr/>
              <a:t>5/12/2014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984A709-D20E-4095-8B27-02978934F19B}" type="slidenum">
              <a:rPr lang="en-US" smtClean="0"/>
              <a:pPr/>
              <a:t>‹#›</a:t>
            </a:fld>
            <a:endParaRPr lang="en-US"/>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3866920"/>
            <a:ext cx="9144000" cy="299108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0" y="0"/>
            <a:ext cx="9144000" cy="386692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4475175" y="1143000"/>
            <a:ext cx="4114800" cy="3127806"/>
          </a:xfrm>
          <a:prstGeom prst="roundRect">
            <a:avLst>
              <a:gd name="adj" fmla="val 4230"/>
            </a:avLst>
          </a:prstGeom>
          <a:solidFill>
            <a:schemeClr val="bg2">
              <a:lumMod val="90000"/>
            </a:schemeClr>
          </a:solidFill>
          <a:effectLst>
            <a:reflection blurRad="4350" stA="23000" endA="300" endPos="28000" dir="5400000" sy="-100000" algn="bl" rotWithShape="0"/>
          </a:effectLst>
          <a:scene3d>
            <a:camera prst="perspectiveContrastingLeftFacing" fov="1800000">
              <a:rot lat="300000" lon="2100000" rev="0"/>
            </a:camera>
            <a:lightRig rig="balanced" dir="t"/>
          </a:scene3d>
          <a:sp3d>
            <a:bevelT w="50800" h="50800"/>
          </a:sp3d>
        </p:spPr>
        <p:txBody>
          <a:bodyPr>
            <a:normAutofit/>
            <a:flatTx/>
          </a:bodyPr>
          <a:lstStyle>
            <a:lvl1pPr marL="0" indent="0" algn="ctr">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877887" y="1010486"/>
            <a:ext cx="3694114" cy="2163020"/>
          </a:xfrm>
        </p:spPr>
        <p:txBody>
          <a:bodyPr anchor="b"/>
          <a:lstStyle>
            <a:lvl1pPr marL="182880" indent="-182880">
              <a:buFont typeface="Georgia" pitchFamily="18" charset="0"/>
              <a:buChar char="*"/>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81945D2-FB3D-4010-ABF7-FD84B3FF20AE}" type="datetimeFigureOut">
              <a:rPr lang="en-US" smtClean="0"/>
              <a:pPr/>
              <a:t>5/12/2014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984A709-D20E-4095-8B27-02978934F19B}" type="slidenum">
              <a:rPr lang="en-US" smtClean="0"/>
              <a:pPr/>
              <a:t>‹#›</a:t>
            </a:fld>
            <a:endParaRPr lang="en-US"/>
          </a:p>
        </p:txBody>
      </p:sp>
      <p:sp>
        <p:nvSpPr>
          <p:cNvPr id="2" name="Title 1"/>
          <p:cNvSpPr>
            <a:spLocks noGrp="1"/>
          </p:cNvSpPr>
          <p:nvPr>
            <p:ph type="title"/>
          </p:nvPr>
        </p:nvSpPr>
        <p:spPr>
          <a:xfrm>
            <a:off x="727268" y="4464421"/>
            <a:ext cx="6383538" cy="1143000"/>
          </a:xfrm>
        </p:spPr>
        <p:txBody>
          <a:bodyPr anchor="b">
            <a:noAutofit/>
          </a:bodyPr>
          <a:lstStyle>
            <a:lvl1pPr algn="l">
              <a:defRPr sz="4600" b="1"/>
            </a:lvl1pPr>
          </a:lstStyle>
          <a:p>
            <a:r>
              <a:rPr lang="en-US" smtClean="0"/>
              <a:t>Click to edit Master title style</a:t>
            </a:r>
            <a:endParaRPr lang="en-US" dirty="0"/>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Rectangle 6"/>
          <p:cNvSpPr/>
          <p:nvPr/>
        </p:nvSpPr>
        <p:spPr>
          <a:xfrm>
            <a:off x="0" y="5105400"/>
            <a:ext cx="9144000" cy="175260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0" y="0"/>
            <a:ext cx="9144000" cy="510540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0" y="3768304"/>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0" y="1600200"/>
            <a:ext cx="9144000" cy="5105400"/>
          </a:xfrm>
          <a:prstGeom prst="ellipse">
            <a:avLst/>
          </a:prstGeom>
          <a:gradFill flip="none" rotWithShape="1">
            <a:gsLst>
              <a:gs pos="0">
                <a:schemeClr val="bg1"/>
              </a:gs>
              <a:gs pos="56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793289" y="4372168"/>
            <a:ext cx="6512511" cy="1143000"/>
          </a:xfrm>
          <a:prstGeom prst="rect">
            <a:avLst/>
          </a:prstGeom>
          <a:effectLst/>
        </p:spPr>
        <p:txBody>
          <a:bodyPr vert="horz" lIns="91440" tIns="45720" rIns="91440" bIns="45720" rtlCol="0" anchor="t" anchorCtr="0">
            <a:noAutofit/>
          </a:bodyPr>
          <a:lstStyle/>
          <a:p>
            <a:r>
              <a:rPr lang="en-US" smtClean="0"/>
              <a:t>Click to edit Master title style</a:t>
            </a:r>
            <a:endParaRPr lang="en-US" dirty="0"/>
          </a:p>
        </p:txBody>
      </p:sp>
      <p:sp>
        <p:nvSpPr>
          <p:cNvPr id="3" name="Text Placeholder 2"/>
          <p:cNvSpPr>
            <a:spLocks noGrp="1"/>
          </p:cNvSpPr>
          <p:nvPr>
            <p:ph type="body" idx="1"/>
          </p:nvPr>
        </p:nvSpPr>
        <p:spPr>
          <a:xfrm>
            <a:off x="1143000" y="732260"/>
            <a:ext cx="6400800" cy="347472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172200" y="6172200"/>
            <a:ext cx="2514600" cy="365125"/>
          </a:xfrm>
          <a:prstGeom prst="rect">
            <a:avLst/>
          </a:prstGeom>
        </p:spPr>
        <p:txBody>
          <a:bodyPr vert="horz" lIns="91440" tIns="45720" rIns="91440" bIns="45720" rtlCol="0" anchor="ctr"/>
          <a:lstStyle>
            <a:lvl1pPr algn="r">
              <a:defRPr sz="1100" b="1">
                <a:solidFill>
                  <a:schemeClr val="tx1">
                    <a:lumMod val="50000"/>
                    <a:lumOff val="50000"/>
                  </a:schemeClr>
                </a:solidFill>
              </a:defRPr>
            </a:lvl1pPr>
          </a:lstStyle>
          <a:p>
            <a:fld id="{581945D2-FB3D-4010-ABF7-FD84B3FF20AE}" type="datetimeFigureOut">
              <a:rPr lang="en-US" smtClean="0"/>
              <a:pPr/>
              <a:t>5/12/2014</a:t>
            </a:fld>
            <a:endParaRPr lang="en-US"/>
          </a:p>
        </p:txBody>
      </p:sp>
      <p:sp>
        <p:nvSpPr>
          <p:cNvPr id="5" name="Footer Placeholder 4"/>
          <p:cNvSpPr>
            <a:spLocks noGrp="1"/>
          </p:cNvSpPr>
          <p:nvPr>
            <p:ph type="ftr" sz="quarter" idx="3"/>
          </p:nvPr>
        </p:nvSpPr>
        <p:spPr>
          <a:xfrm>
            <a:off x="457199" y="6172200"/>
            <a:ext cx="3352801" cy="365125"/>
          </a:xfrm>
          <a:prstGeom prst="rect">
            <a:avLst/>
          </a:prstGeom>
        </p:spPr>
        <p:txBody>
          <a:bodyPr vert="horz" lIns="91440" tIns="45720" rIns="91440" bIns="45720" rtlCol="0" anchor="ctr"/>
          <a:lstStyle>
            <a:lvl1pPr algn="l">
              <a:defRPr sz="1100" b="1">
                <a:solidFill>
                  <a:schemeClr val="tx1">
                    <a:lumMod val="50000"/>
                    <a:lumOff val="50000"/>
                  </a:schemeClr>
                </a:solidFill>
              </a:defRPr>
            </a:lvl1pPr>
          </a:lstStyle>
          <a:p>
            <a:endParaRPr lang="en-US"/>
          </a:p>
        </p:txBody>
      </p:sp>
      <p:sp>
        <p:nvSpPr>
          <p:cNvPr id="6" name="Slide Number Placeholder 5"/>
          <p:cNvSpPr>
            <a:spLocks noGrp="1"/>
          </p:cNvSpPr>
          <p:nvPr>
            <p:ph type="sldNum" sz="quarter" idx="4"/>
          </p:nvPr>
        </p:nvSpPr>
        <p:spPr>
          <a:xfrm>
            <a:off x="3810000" y="6172200"/>
            <a:ext cx="1828800" cy="365125"/>
          </a:xfrm>
          <a:prstGeom prst="rect">
            <a:avLst/>
          </a:prstGeom>
        </p:spPr>
        <p:txBody>
          <a:bodyPr vert="horz" lIns="91440" tIns="45720" rIns="91440" bIns="45720" rtlCol="0" anchor="ctr"/>
          <a:lstStyle>
            <a:lvl1pPr algn="ctr">
              <a:defRPr sz="1200" b="1">
                <a:solidFill>
                  <a:schemeClr val="tx1">
                    <a:lumMod val="50000"/>
                    <a:lumOff val="50000"/>
                  </a:schemeClr>
                </a:solidFill>
              </a:defRPr>
            </a:lvl1pPr>
          </a:lstStyle>
          <a:p>
            <a:fld id="{6984A709-D20E-4095-8B27-02978934F19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iming>
    <p:tnLst>
      <p:par>
        <p:cTn id="1" dur="indefinite" restart="never" nodeType="tmRoot"/>
      </p:par>
    </p:tnLst>
  </p:timing>
  <p:txStyles>
    <p:titleStyle>
      <a:lvl1pPr marL="320040" indent="-320040" algn="r" defTabSz="914400" rtl="0" eaLnBrk="1" latinLnBrk="0" hangingPunct="1">
        <a:spcBef>
          <a:spcPct val="0"/>
        </a:spcBef>
        <a:buClr>
          <a:schemeClr val="accent6">
            <a:lumMod val="75000"/>
          </a:schemeClr>
        </a:buClr>
        <a:buSzPct val="128000"/>
        <a:buFont typeface="Georgia" pitchFamily="18" charset="0"/>
        <a:buChar char="*"/>
        <a:defRPr sz="4600" b="1" i="0" kern="1200">
          <a:gradFill>
            <a:gsLst>
              <a:gs pos="0">
                <a:schemeClr val="tx1"/>
              </a:gs>
              <a:gs pos="40000">
                <a:schemeClr val="tx1">
                  <a:lumMod val="75000"/>
                  <a:lumOff val="25000"/>
                </a:schemeClr>
              </a:gs>
              <a:gs pos="100000">
                <a:schemeClr val="tx2">
                  <a:alpha val="65000"/>
                </a:schemeClr>
              </a:gs>
            </a:gsLst>
            <a:lin ang="5400000" scaled="0"/>
          </a:gradFill>
          <a:effectLst>
            <a:reflection blurRad="6350" stA="55000" endA="300" endPos="45500" dir="5400000" sy="-100000" algn="bl" rotWithShape="0"/>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286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200" kern="1200">
          <a:solidFill>
            <a:schemeClr val="tx1">
              <a:lumMod val="75000"/>
              <a:lumOff val="25000"/>
            </a:schemeClr>
          </a:solidFill>
          <a:latin typeface="+mn-lt"/>
          <a:ea typeface="+mn-ea"/>
          <a:cs typeface="+mn-cs"/>
        </a:defRPr>
      </a:lvl1pPr>
      <a:lvl2pPr marL="54864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000" kern="1200">
          <a:solidFill>
            <a:schemeClr val="tx1">
              <a:lumMod val="75000"/>
              <a:lumOff val="25000"/>
            </a:schemeClr>
          </a:solidFill>
          <a:latin typeface="+mn-lt"/>
          <a:ea typeface="+mn-ea"/>
          <a:cs typeface="+mn-cs"/>
        </a:defRPr>
      </a:lvl2pPr>
      <a:lvl3pPr marL="822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800" kern="1200">
          <a:solidFill>
            <a:schemeClr val="tx1">
              <a:lumMod val="75000"/>
              <a:lumOff val="25000"/>
            </a:schemeClr>
          </a:solidFill>
          <a:latin typeface="+mn-lt"/>
          <a:ea typeface="+mn-ea"/>
          <a:cs typeface="+mn-cs"/>
        </a:defRPr>
      </a:lvl3pPr>
      <a:lvl4pPr marL="109728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600" kern="1200">
          <a:solidFill>
            <a:schemeClr val="tx1">
              <a:lumMod val="75000"/>
              <a:lumOff val="25000"/>
            </a:schemeClr>
          </a:solidFill>
          <a:latin typeface="+mn-lt"/>
          <a:ea typeface="+mn-ea"/>
          <a:cs typeface="+mn-cs"/>
        </a:defRPr>
      </a:lvl4pPr>
      <a:lvl5pPr marL="138988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5pPr>
      <a:lvl6pPr marL="166420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6pPr>
      <a:lvl7pPr marL="1965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7pPr>
      <a:lvl8pPr marL="22860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8pPr>
      <a:lvl9pPr marL="2587752"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2286000" y="1066800"/>
            <a:ext cx="6629400" cy="5791200"/>
          </a:xfrm>
        </p:spPr>
        <p:txBody>
          <a:bodyPr>
            <a:noAutofit/>
          </a:bodyPr>
          <a:lstStyle/>
          <a:p>
            <a:r>
              <a:rPr sz="2000" dirty="0" smtClean="0">
                <a:solidFill>
                  <a:schemeClr val="tx2">
                    <a:lumMod val="50000"/>
                  </a:schemeClr>
                </a:solidFill>
              </a:rPr>
              <a:t>Consider:</a:t>
            </a:r>
          </a:p>
          <a:p>
            <a:r>
              <a:rPr lang="en-US" sz="2000" dirty="0" smtClean="0">
                <a:solidFill>
                  <a:schemeClr val="tx2">
                    <a:lumMod val="50000"/>
                  </a:schemeClr>
                </a:solidFill>
              </a:rPr>
              <a:t>"</a:t>
            </a:r>
            <a:r>
              <a:rPr sz="2000" dirty="0" smtClean="0">
                <a:solidFill>
                  <a:schemeClr val="tx2">
                    <a:lumMod val="50000"/>
                  </a:schemeClr>
                </a:solidFill>
              </a:rPr>
              <a:t>He went on till he cam</a:t>
            </a:r>
            <a:r>
              <a:rPr lang="en-US" sz="2000" dirty="0" smtClean="0">
                <a:solidFill>
                  <a:schemeClr val="tx2">
                    <a:lumMod val="50000"/>
                  </a:schemeClr>
                </a:solidFill>
              </a:rPr>
              <a:t>e</a:t>
            </a:r>
            <a:r>
              <a:rPr sz="2000" dirty="0" smtClean="0">
                <a:solidFill>
                  <a:schemeClr val="tx2">
                    <a:lumMod val="50000"/>
                  </a:schemeClr>
                </a:solidFill>
              </a:rPr>
              <a:t> to the first milestone, which stood in the bank, half-way up a steep hill. He rested his basket on the top of the stone, placed his elbows on it, and gave way to a convulsive twitch, which was worse than sob, because it was so hard and so dry.</a:t>
            </a:r>
            <a:r>
              <a:rPr lang="en-US" sz="2000" dirty="0" smtClean="0">
                <a:solidFill>
                  <a:schemeClr val="tx2">
                    <a:lumMod val="50000"/>
                  </a:schemeClr>
                </a:solidFill>
              </a:rPr>
              <a:t>"</a:t>
            </a:r>
            <a:endParaRPr sz="2000" dirty="0" smtClean="0">
              <a:solidFill>
                <a:schemeClr val="tx2">
                  <a:lumMod val="50000"/>
                </a:schemeClr>
              </a:solidFill>
            </a:endParaRPr>
          </a:p>
          <a:p>
            <a:pPr>
              <a:buFontTx/>
              <a:buChar char="-"/>
            </a:pPr>
            <a:r>
              <a:rPr sz="2000" dirty="0" smtClean="0">
                <a:solidFill>
                  <a:schemeClr val="tx2">
                    <a:lumMod val="50000"/>
                  </a:schemeClr>
                </a:solidFill>
              </a:rPr>
              <a:t>- Thomas Hardy, </a:t>
            </a:r>
            <a:r>
              <a:rPr sz="2000" i="1" dirty="0" smtClean="0">
                <a:solidFill>
                  <a:schemeClr val="tx2">
                    <a:lumMod val="50000"/>
                  </a:schemeClr>
                </a:solidFill>
              </a:rPr>
              <a:t>The Mayor of </a:t>
            </a:r>
            <a:r>
              <a:rPr sz="2000" i="1" dirty="0" err="1" smtClean="0">
                <a:solidFill>
                  <a:schemeClr val="tx2">
                    <a:lumMod val="50000"/>
                  </a:schemeClr>
                </a:solidFill>
              </a:rPr>
              <a:t>Casterbridge</a:t>
            </a:r>
            <a:endParaRPr sz="2000" i="1" dirty="0" smtClean="0">
              <a:solidFill>
                <a:schemeClr val="tx2">
                  <a:lumMod val="50000"/>
                </a:schemeClr>
              </a:solidFill>
            </a:endParaRPr>
          </a:p>
          <a:p>
            <a:pPr>
              <a:buFontTx/>
              <a:buChar char="-"/>
            </a:pPr>
            <a:endParaRPr sz="2000" i="1" dirty="0" smtClean="0">
              <a:solidFill>
                <a:schemeClr val="tx2">
                  <a:lumMod val="50000"/>
                </a:schemeClr>
              </a:solidFill>
            </a:endParaRPr>
          </a:p>
          <a:p>
            <a:r>
              <a:rPr sz="2000" dirty="0" smtClean="0">
                <a:solidFill>
                  <a:schemeClr val="tx2">
                    <a:lumMod val="50000"/>
                  </a:schemeClr>
                </a:solidFill>
              </a:rPr>
              <a:t>Discuss:</a:t>
            </a:r>
          </a:p>
          <a:p>
            <a:pPr marL="342900" indent="-342900">
              <a:buFont typeface="+mj-lt"/>
              <a:buAutoNum type="arabicPeriod"/>
            </a:pPr>
            <a:r>
              <a:rPr sz="2000" dirty="0" smtClean="0">
                <a:solidFill>
                  <a:schemeClr val="tx2">
                    <a:lumMod val="50000"/>
                  </a:schemeClr>
                </a:solidFill>
              </a:rPr>
              <a:t>How do the details in this passage prepare you for the </a:t>
            </a:r>
            <a:r>
              <a:rPr sz="2000" i="1" dirty="0" smtClean="0">
                <a:solidFill>
                  <a:schemeClr val="tx2">
                    <a:lumMod val="50000"/>
                  </a:schemeClr>
                </a:solidFill>
              </a:rPr>
              <a:t>convulsive twitch</a:t>
            </a:r>
            <a:r>
              <a:rPr sz="2000" dirty="0" smtClean="0">
                <a:solidFill>
                  <a:schemeClr val="tx2">
                    <a:lumMod val="50000"/>
                  </a:schemeClr>
                </a:solidFill>
              </a:rPr>
              <a:t> at the end of the passage.</a:t>
            </a:r>
          </a:p>
          <a:p>
            <a:pPr marL="342900" indent="-342900">
              <a:buFont typeface="+mj-lt"/>
              <a:buAutoNum type="arabicPeriod"/>
            </a:pPr>
            <a:endParaRPr sz="2000" dirty="0" smtClean="0">
              <a:solidFill>
                <a:schemeClr val="tx2">
                  <a:lumMod val="50000"/>
                </a:schemeClr>
              </a:solidFill>
            </a:endParaRPr>
          </a:p>
          <a:p>
            <a:pPr marL="342900" indent="-342900">
              <a:buFont typeface="+mj-lt"/>
              <a:buAutoNum type="arabicPeriod"/>
            </a:pPr>
            <a:r>
              <a:rPr sz="2000" dirty="0" smtClean="0">
                <a:solidFill>
                  <a:schemeClr val="tx2">
                    <a:lumMod val="50000"/>
                  </a:schemeClr>
                </a:solidFill>
              </a:rPr>
              <a:t>This passage does not describe the character's face at all. What effect does this lack of detail have on the reader?</a:t>
            </a:r>
          </a:p>
          <a:p>
            <a:endParaRPr sz="2000" dirty="0" smtClean="0"/>
          </a:p>
        </p:txBody>
      </p:sp>
      <p:sp>
        <p:nvSpPr>
          <p:cNvPr id="2" name="Title 1"/>
          <p:cNvSpPr>
            <a:spLocks noGrp="1"/>
          </p:cNvSpPr>
          <p:nvPr>
            <p:ph type="ctrTitle"/>
          </p:nvPr>
        </p:nvSpPr>
        <p:spPr>
          <a:xfrm>
            <a:off x="304800" y="228600"/>
            <a:ext cx="8229600" cy="838200"/>
          </a:xfrm>
        </p:spPr>
        <p:txBody>
          <a:bodyPr/>
          <a:lstStyle/>
          <a:p>
            <a:r>
              <a:rPr lang="en-US" cap="none" dirty="0" smtClean="0">
                <a:effectLst>
                  <a:outerShdw blurRad="38100" dist="38100" dir="2700000" algn="tl">
                    <a:srgbClr val="000000">
                      <a:alpha val="43137"/>
                    </a:srgbClr>
                  </a:outerShdw>
                </a:effectLst>
              </a:rPr>
              <a:t>Detail</a:t>
            </a:r>
            <a:r>
              <a:rPr lang="en-US" dirty="0" smtClean="0"/>
              <a:t>#6</a:t>
            </a: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Detail #10</a:t>
            </a:r>
            <a:endParaRPr lang="en-US" dirty="0"/>
          </a:p>
        </p:txBody>
      </p:sp>
      <p:sp>
        <p:nvSpPr>
          <p:cNvPr id="3" name="Content Placeholder 2"/>
          <p:cNvSpPr>
            <a:spLocks noGrp="1"/>
          </p:cNvSpPr>
          <p:nvPr>
            <p:ph idx="4294967295"/>
          </p:nvPr>
        </p:nvSpPr>
        <p:spPr>
          <a:xfrm>
            <a:off x="533400" y="1752600"/>
            <a:ext cx="8229600" cy="3200400"/>
          </a:xfrm>
          <a:prstGeom prst="rect">
            <a:avLst/>
          </a:prstGeom>
          <a:ln>
            <a:solidFill>
              <a:schemeClr val="accent1">
                <a:lumMod val="60000"/>
                <a:lumOff val="40000"/>
              </a:schemeClr>
            </a:solidFill>
          </a:ln>
        </p:spPr>
        <p:txBody>
          <a:bodyPr>
            <a:normAutofit/>
          </a:bodyPr>
          <a:lstStyle/>
          <a:p>
            <a:pPr algn="ctr">
              <a:buNone/>
            </a:pPr>
            <a:r>
              <a:rPr lang="en-US" dirty="0" smtClean="0">
                <a:solidFill>
                  <a:schemeClr val="accent1"/>
                </a:solidFill>
              </a:rPr>
              <a:t>Apply:</a:t>
            </a:r>
          </a:p>
          <a:p>
            <a:pPr>
              <a:buNone/>
            </a:pPr>
            <a:r>
              <a:rPr lang="en-US" dirty="0" smtClean="0">
                <a:solidFill>
                  <a:schemeClr val="accent1"/>
                </a:solidFill>
              </a:rPr>
              <a:t>	Substitute the word </a:t>
            </a:r>
            <a:r>
              <a:rPr lang="en-US" i="1" dirty="0" smtClean="0">
                <a:solidFill>
                  <a:schemeClr val="accent1"/>
                </a:solidFill>
              </a:rPr>
              <a:t>laziness</a:t>
            </a:r>
            <a:r>
              <a:rPr lang="en-US" dirty="0" smtClean="0">
                <a:solidFill>
                  <a:schemeClr val="accent1"/>
                </a:solidFill>
              </a:rPr>
              <a:t> for </a:t>
            </a:r>
            <a:r>
              <a:rPr lang="en-US" i="1" dirty="0" smtClean="0">
                <a:solidFill>
                  <a:schemeClr val="accent1"/>
                </a:solidFill>
              </a:rPr>
              <a:t>suffering</a:t>
            </a:r>
            <a:r>
              <a:rPr lang="en-US" dirty="0" smtClean="0">
                <a:solidFill>
                  <a:schemeClr val="accent1"/>
                </a:solidFill>
              </a:rPr>
              <a:t> in line one of the poem.  Now rewrite line four to complete the following:</a:t>
            </a:r>
          </a:p>
          <a:p>
            <a:pPr>
              <a:buNone/>
            </a:pPr>
            <a:r>
              <a:rPr lang="en-US" dirty="0" smtClean="0">
                <a:solidFill>
                  <a:schemeClr val="accent1"/>
                </a:solidFill>
              </a:rPr>
              <a:t>While someone else is </a:t>
            </a:r>
            <a:r>
              <a:rPr lang="en-US" u="sng" dirty="0" smtClean="0">
                <a:solidFill>
                  <a:schemeClr val="accent1"/>
                </a:solidFill>
              </a:rPr>
              <a:t>	</a:t>
            </a:r>
            <a:r>
              <a:rPr lang="en-US" dirty="0" smtClean="0">
                <a:solidFill>
                  <a:schemeClr val="accent1"/>
                </a:solidFill>
              </a:rPr>
              <a:t>  or </a:t>
            </a:r>
            <a:r>
              <a:rPr lang="en-US" u="sng" dirty="0" smtClean="0">
                <a:solidFill>
                  <a:schemeClr val="accent1"/>
                </a:solidFill>
              </a:rPr>
              <a:t>		</a:t>
            </a:r>
            <a:r>
              <a:rPr lang="en-US" dirty="0" smtClean="0">
                <a:solidFill>
                  <a:schemeClr val="accent1"/>
                </a:solidFill>
              </a:rPr>
              <a:t>  </a:t>
            </a:r>
            <a:r>
              <a:rPr lang="en-US" dirty="0">
                <a:solidFill>
                  <a:schemeClr val="accent1"/>
                </a:solidFill>
              </a:rPr>
              <a:t>o</a:t>
            </a:r>
            <a:r>
              <a:rPr lang="en-US" dirty="0" smtClean="0">
                <a:solidFill>
                  <a:schemeClr val="accent1"/>
                </a:solidFill>
              </a:rPr>
              <a:t>r </a:t>
            </a:r>
            <a:r>
              <a:rPr lang="en-US" u="sng" dirty="0" smtClean="0">
                <a:solidFill>
                  <a:schemeClr val="accent1"/>
                </a:solidFill>
              </a:rPr>
              <a:t>		</a:t>
            </a:r>
            <a:r>
              <a:rPr lang="en-US" dirty="0" smtClean="0">
                <a:solidFill>
                  <a:schemeClr val="accent1"/>
                </a:solidFill>
              </a:rPr>
              <a:t>.</a:t>
            </a:r>
          </a:p>
          <a:p>
            <a:pPr>
              <a:buNone/>
            </a:pPr>
            <a:r>
              <a:rPr lang="en-US" dirty="0" smtClean="0">
                <a:solidFill>
                  <a:schemeClr val="accent1"/>
                </a:solidFill>
              </a:rPr>
              <a:t>Your new line should give details about the </a:t>
            </a:r>
            <a:r>
              <a:rPr lang="en-US" i="1" dirty="0" smtClean="0">
                <a:solidFill>
                  <a:schemeClr val="accent1"/>
                </a:solidFill>
              </a:rPr>
              <a:t>opposite</a:t>
            </a:r>
            <a:r>
              <a:rPr lang="en-US" dirty="0" smtClean="0">
                <a:solidFill>
                  <a:schemeClr val="accent1"/>
                </a:solidFill>
              </a:rPr>
              <a:t> condition of laziness.  </a:t>
            </a:r>
            <a:r>
              <a:rPr lang="en-US" smtClean="0">
                <a:solidFill>
                  <a:schemeClr val="accent1"/>
                </a:solidFill>
              </a:rPr>
              <a:t>Use </a:t>
            </a:r>
            <a:r>
              <a:rPr lang="en-US" smtClean="0">
                <a:solidFill>
                  <a:schemeClr val="accent1"/>
                </a:solidFill>
              </a:rPr>
              <a:t>Auden’s </a:t>
            </a:r>
            <a:r>
              <a:rPr lang="en-US" dirty="0" smtClean="0">
                <a:solidFill>
                  <a:schemeClr val="accent1"/>
                </a:solidFill>
              </a:rPr>
              <a:t>line as a model.  Share with a partner.</a:t>
            </a:r>
          </a:p>
        </p:txBody>
      </p:sp>
    </p:spTree>
    <p:extLst>
      <p:ext uri="{BB962C8B-B14F-4D97-AF65-F5344CB8AC3E}">
        <p14:creationId xmlns:p14="http://schemas.microsoft.com/office/powerpoint/2010/main" val="139339366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Detail #6</a:t>
            </a:r>
            <a:endParaRPr lang="en-US" dirty="0"/>
          </a:p>
        </p:txBody>
      </p:sp>
      <p:sp>
        <p:nvSpPr>
          <p:cNvPr id="3" name="Content Placeholder 2"/>
          <p:cNvSpPr>
            <a:spLocks noGrp="1"/>
          </p:cNvSpPr>
          <p:nvPr>
            <p:ph sz="quarter" idx="13"/>
          </p:nvPr>
        </p:nvSpPr>
        <p:spPr>
          <a:xfrm>
            <a:off x="381000" y="2133600"/>
            <a:ext cx="8229600" cy="3200400"/>
          </a:xfrm>
        </p:spPr>
        <p:txBody>
          <a:bodyPr>
            <a:normAutofit/>
          </a:bodyPr>
          <a:lstStyle/>
          <a:p>
            <a:pPr algn="ctr">
              <a:buNone/>
            </a:pPr>
            <a:r>
              <a:rPr lang="en-US" dirty="0" smtClean="0"/>
              <a:t>Apply:</a:t>
            </a:r>
          </a:p>
          <a:p>
            <a:pPr algn="ctr">
              <a:buNone/>
            </a:pPr>
            <a:r>
              <a:rPr lang="en-US" dirty="0" smtClean="0"/>
              <a:t>Plan a pantomime of the scene described in this passage and perform it for the class. After several people have performed their pantomimes, discuss the facial expressions they used in their pantomimes. Discuss the similarities and the differences and how they relate to the use of detail in </a:t>
            </a:r>
            <a:r>
              <a:rPr lang="en-US" smtClean="0"/>
              <a:t>the passage.</a:t>
            </a:r>
            <a:endParaRPr lang="en-US" dirty="0" smtClean="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 y="152400"/>
            <a:ext cx="7848600" cy="838200"/>
          </a:xfrm>
        </p:spPr>
        <p:txBody>
          <a:bodyPr/>
          <a:lstStyle/>
          <a:p>
            <a:r>
              <a:rPr lang="en-US" cap="none" dirty="0" smtClean="0">
                <a:effectLst>
                  <a:outerShdw blurRad="38100" dist="38100" dir="2700000" algn="tl">
                    <a:srgbClr val="000000">
                      <a:alpha val="43137"/>
                    </a:srgbClr>
                  </a:outerShdw>
                </a:effectLst>
              </a:rPr>
              <a:t>Detail</a:t>
            </a:r>
            <a:r>
              <a:rPr lang="en-US" dirty="0" smtClean="0"/>
              <a:t>#7</a:t>
            </a:r>
            <a:endParaRPr lang="en-US" dirty="0"/>
          </a:p>
        </p:txBody>
      </p:sp>
      <p:sp>
        <p:nvSpPr>
          <p:cNvPr id="3" name="Subtitle 2"/>
          <p:cNvSpPr>
            <a:spLocks noGrp="1"/>
          </p:cNvSpPr>
          <p:nvPr>
            <p:ph type="subTitle" idx="1"/>
          </p:nvPr>
        </p:nvSpPr>
        <p:spPr>
          <a:xfrm>
            <a:off x="2209800" y="838200"/>
            <a:ext cx="6629400" cy="6019800"/>
          </a:xfrm>
        </p:spPr>
        <p:txBody>
          <a:bodyPr>
            <a:noAutofit/>
          </a:bodyPr>
          <a:lstStyle/>
          <a:p>
            <a:r>
              <a:rPr sz="2000" dirty="0" smtClean="0">
                <a:solidFill>
                  <a:schemeClr val="tx2">
                    <a:lumMod val="50000"/>
                  </a:schemeClr>
                </a:solidFill>
              </a:rPr>
              <a:t>Consider:</a:t>
            </a:r>
          </a:p>
          <a:p>
            <a:r>
              <a:rPr lang="en-US" sz="2000" dirty="0" smtClean="0">
                <a:solidFill>
                  <a:schemeClr val="tx2">
                    <a:lumMod val="50000"/>
                  </a:schemeClr>
                </a:solidFill>
              </a:rPr>
              <a:t>“The dog stood up and growled like a lion, stiff-standing hackles, teeth uncovered as he lashed up his fury for the charge. Tea Cake split the water like an otter, opening his knife as he dived. The dog raced down the back-bone of the cow to the attack and Janie screamed and slipped far back on the tail of the cow, just out of reach of the dog’s angry jaws.</a:t>
            </a:r>
          </a:p>
          <a:p>
            <a:r>
              <a:rPr lang="en-US" sz="2000" i="1" dirty="0" smtClean="0">
                <a:solidFill>
                  <a:schemeClr val="tx2">
                    <a:lumMod val="50000"/>
                  </a:schemeClr>
                </a:solidFill>
              </a:rPr>
              <a:t>	--</a:t>
            </a:r>
            <a:r>
              <a:rPr lang="en-US" sz="2000" dirty="0" err="1" smtClean="0">
                <a:solidFill>
                  <a:schemeClr val="tx2">
                    <a:lumMod val="50000"/>
                  </a:schemeClr>
                </a:solidFill>
              </a:rPr>
              <a:t>Zora</a:t>
            </a:r>
            <a:r>
              <a:rPr lang="en-US" sz="2000" dirty="0" smtClean="0">
                <a:solidFill>
                  <a:schemeClr val="tx2">
                    <a:lumMod val="50000"/>
                  </a:schemeClr>
                </a:solidFill>
              </a:rPr>
              <a:t> Neal Hurston</a:t>
            </a:r>
            <a:r>
              <a:rPr lang="en-US" sz="2000" i="1" dirty="0" smtClean="0">
                <a:solidFill>
                  <a:schemeClr val="tx2">
                    <a:lumMod val="50000"/>
                  </a:schemeClr>
                </a:solidFill>
              </a:rPr>
              <a:t>, </a:t>
            </a:r>
          </a:p>
          <a:p>
            <a:r>
              <a:rPr lang="en-US" sz="2000" i="1" dirty="0" smtClean="0">
                <a:solidFill>
                  <a:schemeClr val="tx2">
                    <a:lumMod val="50000"/>
                  </a:schemeClr>
                </a:solidFill>
              </a:rPr>
              <a:t>	Their Eyes Were Watching God</a:t>
            </a:r>
            <a:endParaRPr sz="2000" i="1" dirty="0" smtClean="0">
              <a:solidFill>
                <a:schemeClr val="tx2">
                  <a:lumMod val="50000"/>
                </a:schemeClr>
              </a:solidFill>
            </a:endParaRPr>
          </a:p>
          <a:p>
            <a:r>
              <a:rPr sz="2000" dirty="0" smtClean="0">
                <a:solidFill>
                  <a:schemeClr val="tx2">
                    <a:lumMod val="50000"/>
                  </a:schemeClr>
                </a:solidFill>
              </a:rPr>
              <a:t>Discuss:</a:t>
            </a:r>
          </a:p>
          <a:p>
            <a:pPr marL="342900" indent="-342900">
              <a:buFont typeface="+mj-lt"/>
              <a:buAutoNum type="arabicPeriod"/>
            </a:pPr>
            <a:r>
              <a:rPr lang="en-US" sz="1900" dirty="0" smtClean="0">
                <a:solidFill>
                  <a:schemeClr val="tx2">
                    <a:lumMod val="50000"/>
                  </a:schemeClr>
                </a:solidFill>
              </a:rPr>
              <a:t>Which details reveal that the dog has rabies? What effect do these details have on the reader?</a:t>
            </a:r>
            <a:endParaRPr sz="1900" dirty="0" smtClean="0">
              <a:solidFill>
                <a:schemeClr val="tx2">
                  <a:lumMod val="50000"/>
                </a:schemeClr>
              </a:solidFill>
            </a:endParaRPr>
          </a:p>
          <a:p>
            <a:pPr marL="342900" indent="-342900">
              <a:buFont typeface="+mj-lt"/>
              <a:buAutoNum type="arabicPeriod"/>
            </a:pPr>
            <a:r>
              <a:rPr lang="en-US" sz="1900" dirty="0" smtClean="0">
                <a:solidFill>
                  <a:schemeClr val="tx2">
                    <a:lumMod val="50000"/>
                  </a:schemeClr>
                </a:solidFill>
              </a:rPr>
              <a:t>Contrast the details used to describe Tea Cake (the male protagonist) and Janie (the female protagonist). What do these details reveal about the author’s attitude toward these two characters?</a:t>
            </a:r>
            <a:endParaRPr sz="1900" dirty="0" smtClean="0">
              <a:solidFill>
                <a:schemeClr val="tx2">
                  <a:lumMod val="50000"/>
                </a:schemeClr>
              </a:solidFill>
            </a:endParaRPr>
          </a:p>
          <a:p>
            <a:endParaRPr sz="2000" dirty="0" smtClean="0"/>
          </a:p>
        </p:txBody>
      </p:sp>
    </p:spTree>
    <p:extLst>
      <p:ext uri="{BB962C8B-B14F-4D97-AF65-F5344CB8AC3E}">
        <p14:creationId xmlns:p14="http://schemas.microsoft.com/office/powerpoint/2010/main" val="225230486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Detail #7</a:t>
            </a:r>
            <a:endParaRPr lang="en-US" dirty="0"/>
          </a:p>
        </p:txBody>
      </p:sp>
      <p:sp>
        <p:nvSpPr>
          <p:cNvPr id="3" name="Content Placeholder 2"/>
          <p:cNvSpPr>
            <a:spLocks noGrp="1"/>
          </p:cNvSpPr>
          <p:nvPr>
            <p:ph idx="4294967295"/>
          </p:nvPr>
        </p:nvSpPr>
        <p:spPr>
          <a:xfrm>
            <a:off x="381000" y="2133600"/>
            <a:ext cx="8229600" cy="3200400"/>
          </a:xfrm>
          <a:prstGeom prst="rect">
            <a:avLst/>
          </a:prstGeom>
          <a:ln>
            <a:solidFill>
              <a:schemeClr val="accent1">
                <a:lumMod val="60000"/>
                <a:lumOff val="40000"/>
              </a:schemeClr>
            </a:solidFill>
          </a:ln>
        </p:spPr>
        <p:txBody>
          <a:bodyPr>
            <a:normAutofit/>
          </a:bodyPr>
          <a:lstStyle/>
          <a:p>
            <a:pPr algn="ctr">
              <a:buNone/>
            </a:pPr>
            <a:r>
              <a:rPr lang="en-US" dirty="0" smtClean="0">
                <a:solidFill>
                  <a:schemeClr val="accent1"/>
                </a:solidFill>
              </a:rPr>
              <a:t>Apply:</a:t>
            </a:r>
          </a:p>
          <a:p>
            <a:pPr>
              <a:buNone/>
            </a:pPr>
            <a:r>
              <a:rPr lang="en-US" dirty="0" smtClean="0">
                <a:solidFill>
                  <a:schemeClr val="accent1"/>
                </a:solidFill>
              </a:rPr>
              <a:t>	Think of two contrasting characters. Write a sentence for each showing their reaction to a fight. Do not explain the different reactions; instead, show the different reactions through use of detail. Share your sentences with the class.</a:t>
            </a:r>
          </a:p>
          <a:p>
            <a:pPr algn="ctr">
              <a:buNone/>
            </a:pPr>
            <a:endParaRPr lang="en-US" dirty="0" smtClean="0"/>
          </a:p>
        </p:txBody>
      </p:sp>
    </p:spTree>
    <p:extLst>
      <p:ext uri="{BB962C8B-B14F-4D97-AF65-F5344CB8AC3E}">
        <p14:creationId xmlns:p14="http://schemas.microsoft.com/office/powerpoint/2010/main" val="266590912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152400"/>
            <a:ext cx="7848600" cy="838200"/>
          </a:xfrm>
        </p:spPr>
        <p:txBody>
          <a:bodyPr/>
          <a:lstStyle/>
          <a:p>
            <a:r>
              <a:rPr lang="en-US" cap="none" dirty="0" smtClean="0">
                <a:effectLst>
                  <a:outerShdw blurRad="38100" dist="38100" dir="2700000" algn="tl">
                    <a:srgbClr val="000000">
                      <a:alpha val="43137"/>
                    </a:srgbClr>
                  </a:outerShdw>
                </a:effectLst>
              </a:rPr>
              <a:t>Detail</a:t>
            </a:r>
            <a:r>
              <a:rPr lang="en-US" dirty="0" smtClean="0"/>
              <a:t>#8</a:t>
            </a:r>
            <a:endParaRPr lang="en-US" dirty="0"/>
          </a:p>
        </p:txBody>
      </p:sp>
      <p:sp>
        <p:nvSpPr>
          <p:cNvPr id="3" name="Subtitle 2"/>
          <p:cNvSpPr>
            <a:spLocks noGrp="1"/>
          </p:cNvSpPr>
          <p:nvPr>
            <p:ph type="subTitle" idx="1"/>
          </p:nvPr>
        </p:nvSpPr>
        <p:spPr>
          <a:xfrm>
            <a:off x="2286000" y="1143000"/>
            <a:ext cx="6629400" cy="6019800"/>
          </a:xfrm>
        </p:spPr>
        <p:txBody>
          <a:bodyPr>
            <a:noAutofit/>
          </a:bodyPr>
          <a:lstStyle/>
          <a:p>
            <a:r>
              <a:rPr sz="1800" dirty="0" smtClean="0">
                <a:solidFill>
                  <a:schemeClr val="tx2">
                    <a:lumMod val="50000"/>
                  </a:schemeClr>
                </a:solidFill>
              </a:rPr>
              <a:t>Consider:</a:t>
            </a:r>
          </a:p>
          <a:p>
            <a:r>
              <a:rPr lang="en-US" sz="2000" dirty="0" smtClean="0">
                <a:solidFill>
                  <a:schemeClr val="tx2">
                    <a:lumMod val="50000"/>
                  </a:schemeClr>
                </a:solidFill>
              </a:rPr>
              <a:t>"MRS. VENABLE: . . .and the sand all alive, all alive, as the hatched sea-turtles made their dash for the sea, while the birds hovered and – swooped  to attack and hovered and – swooped to attack! They were diving down on the hatched sea-turtles, turning them over to expose their soft undersides, tearing the undersides open and rending and eating their flesh.”</a:t>
            </a:r>
            <a:endParaRPr lang="en-US" sz="1800" dirty="0" smtClean="0">
              <a:solidFill>
                <a:schemeClr val="tx2">
                  <a:lumMod val="50000"/>
                </a:schemeClr>
              </a:solidFill>
            </a:endParaRPr>
          </a:p>
          <a:p>
            <a:r>
              <a:rPr lang="en-US" sz="1800" i="1" dirty="0" smtClean="0">
                <a:solidFill>
                  <a:schemeClr val="tx2">
                    <a:lumMod val="50000"/>
                  </a:schemeClr>
                </a:solidFill>
              </a:rPr>
              <a:t>	--</a:t>
            </a:r>
            <a:r>
              <a:rPr lang="en-US" sz="1800" dirty="0" smtClean="0">
                <a:solidFill>
                  <a:schemeClr val="tx2">
                    <a:lumMod val="50000"/>
                  </a:schemeClr>
                </a:solidFill>
              </a:rPr>
              <a:t>Tennessee Williams</a:t>
            </a:r>
            <a:r>
              <a:rPr lang="en-US" sz="1800" i="1" dirty="0" smtClean="0">
                <a:solidFill>
                  <a:schemeClr val="tx2">
                    <a:lumMod val="50000"/>
                  </a:schemeClr>
                </a:solidFill>
              </a:rPr>
              <a:t>, </a:t>
            </a:r>
          </a:p>
          <a:p>
            <a:r>
              <a:rPr lang="en-US" sz="1800" i="1" dirty="0" smtClean="0">
                <a:solidFill>
                  <a:schemeClr val="tx2">
                    <a:lumMod val="50000"/>
                  </a:schemeClr>
                </a:solidFill>
              </a:rPr>
              <a:t>	Suddenly Last Summer</a:t>
            </a:r>
            <a:endParaRPr sz="1800" i="1" dirty="0" smtClean="0">
              <a:solidFill>
                <a:schemeClr val="tx2">
                  <a:lumMod val="50000"/>
                </a:schemeClr>
              </a:solidFill>
            </a:endParaRPr>
          </a:p>
          <a:p>
            <a:r>
              <a:rPr sz="1800" dirty="0" smtClean="0">
                <a:solidFill>
                  <a:schemeClr val="tx2">
                    <a:lumMod val="50000"/>
                  </a:schemeClr>
                </a:solidFill>
                <a:effectLst>
                  <a:outerShdw blurRad="38100" dist="38100" dir="2700000" algn="tl">
                    <a:srgbClr val="000000">
                      <a:alpha val="43137"/>
                    </a:srgbClr>
                  </a:outerShdw>
                </a:effectLst>
              </a:rPr>
              <a:t>Discuss:</a:t>
            </a:r>
          </a:p>
          <a:p>
            <a:pPr marL="342900" indent="-342900">
              <a:buFont typeface="+mj-lt"/>
              <a:buAutoNum type="arabicPeriod"/>
            </a:pPr>
            <a:r>
              <a:rPr lang="en-US" sz="1800" dirty="0" smtClean="0">
                <a:solidFill>
                  <a:schemeClr val="tx2">
                    <a:lumMod val="50000"/>
                  </a:schemeClr>
                </a:solidFill>
                <a:effectLst>
                  <a:outerShdw blurRad="38100" dist="38100" dir="2700000" algn="tl">
                    <a:srgbClr val="000000">
                      <a:alpha val="43137"/>
                    </a:srgbClr>
                  </a:outerShdw>
                </a:effectLst>
              </a:rPr>
              <a:t>Williams uses the repetition of detail in three places in this passage. Underline the three places and discuss whether the repetition enhances or detracts from the overall effect of the passage. </a:t>
            </a:r>
            <a:endParaRPr sz="1800" dirty="0" smtClean="0">
              <a:solidFill>
                <a:schemeClr val="tx2">
                  <a:lumMod val="50000"/>
                </a:schemeClr>
              </a:solidFill>
              <a:effectLst>
                <a:outerShdw blurRad="38100" dist="38100" dir="2700000" algn="tl">
                  <a:srgbClr val="000000">
                    <a:alpha val="43137"/>
                  </a:srgbClr>
                </a:outerShdw>
              </a:effectLst>
            </a:endParaRPr>
          </a:p>
          <a:p>
            <a:pPr marL="342900" indent="-342900">
              <a:buFont typeface="+mj-lt"/>
              <a:buAutoNum type="arabicPeriod"/>
            </a:pPr>
            <a:r>
              <a:rPr lang="en-US" sz="1800" dirty="0" smtClean="0">
                <a:solidFill>
                  <a:schemeClr val="tx2">
                    <a:lumMod val="50000"/>
                  </a:schemeClr>
                </a:solidFill>
                <a:effectLst>
                  <a:outerShdw blurRad="38100" dist="38100" dir="2700000" algn="tl">
                    <a:srgbClr val="000000">
                      <a:alpha val="43137"/>
                    </a:srgbClr>
                  </a:outerShdw>
                </a:effectLst>
              </a:rPr>
              <a:t>What is Mrs. Venable’s attitude toward the scene she describes? Which specific details reveal this attitude?</a:t>
            </a:r>
            <a:endParaRPr sz="1800" dirty="0" smtClean="0">
              <a:solidFill>
                <a:schemeClr val="tx2">
                  <a:lumMod val="50000"/>
                </a:schemeClr>
              </a:solidFill>
              <a:effectLst>
                <a:outerShdw blurRad="38100" dist="38100" dir="2700000" algn="tl">
                  <a:srgbClr val="000000">
                    <a:alpha val="43137"/>
                  </a:srgbClr>
                </a:outerShdw>
              </a:effectLst>
            </a:endParaRPr>
          </a:p>
          <a:p>
            <a:endParaRPr sz="1800" dirty="0" smtClean="0"/>
          </a:p>
        </p:txBody>
      </p:sp>
    </p:spTree>
    <p:extLst>
      <p:ext uri="{BB962C8B-B14F-4D97-AF65-F5344CB8AC3E}">
        <p14:creationId xmlns:p14="http://schemas.microsoft.com/office/powerpoint/2010/main" val="412007084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Detail #8</a:t>
            </a:r>
            <a:endParaRPr lang="en-US" dirty="0"/>
          </a:p>
        </p:txBody>
      </p:sp>
      <p:sp>
        <p:nvSpPr>
          <p:cNvPr id="3" name="Content Placeholder 2"/>
          <p:cNvSpPr>
            <a:spLocks noGrp="1"/>
          </p:cNvSpPr>
          <p:nvPr>
            <p:ph idx="4294967295"/>
          </p:nvPr>
        </p:nvSpPr>
        <p:spPr>
          <a:xfrm>
            <a:off x="533400" y="2133600"/>
            <a:ext cx="8229600" cy="3200400"/>
          </a:xfrm>
          <a:prstGeom prst="rect">
            <a:avLst/>
          </a:prstGeom>
          <a:ln>
            <a:solidFill>
              <a:schemeClr val="accent1">
                <a:lumMod val="60000"/>
                <a:lumOff val="40000"/>
              </a:schemeClr>
            </a:solidFill>
          </a:ln>
        </p:spPr>
        <p:txBody>
          <a:bodyPr>
            <a:normAutofit/>
          </a:bodyPr>
          <a:lstStyle/>
          <a:p>
            <a:pPr algn="ctr">
              <a:buNone/>
            </a:pPr>
            <a:r>
              <a:rPr lang="en-US" dirty="0" smtClean="0">
                <a:solidFill>
                  <a:schemeClr val="accent1"/>
                </a:solidFill>
              </a:rPr>
              <a:t>Apply:</a:t>
            </a:r>
          </a:p>
          <a:p>
            <a:pPr>
              <a:buNone/>
            </a:pPr>
            <a:r>
              <a:rPr lang="en-US" dirty="0" smtClean="0">
                <a:solidFill>
                  <a:schemeClr val="accent1"/>
                </a:solidFill>
              </a:rPr>
              <a:t>	With a partner write a detailed description of a sporting event. Emphasize some violent or extreme action by repeating at least two vivid details. Try to create a feeling of revulsion through your choice of details. Share.</a:t>
            </a:r>
          </a:p>
          <a:p>
            <a:pPr algn="ctr">
              <a:buNone/>
            </a:pPr>
            <a:endParaRPr lang="en-US" dirty="0" smtClean="0"/>
          </a:p>
        </p:txBody>
      </p:sp>
    </p:spTree>
    <p:extLst>
      <p:ext uri="{BB962C8B-B14F-4D97-AF65-F5344CB8AC3E}">
        <p14:creationId xmlns:p14="http://schemas.microsoft.com/office/powerpoint/2010/main" val="304611503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152400"/>
            <a:ext cx="7848600" cy="838200"/>
          </a:xfrm>
        </p:spPr>
        <p:txBody>
          <a:bodyPr/>
          <a:lstStyle/>
          <a:p>
            <a:r>
              <a:rPr lang="en-US" cap="none" dirty="0" smtClean="0">
                <a:effectLst>
                  <a:outerShdw blurRad="38100" dist="38100" dir="2700000" algn="tl">
                    <a:srgbClr val="000000">
                      <a:alpha val="43137"/>
                    </a:srgbClr>
                  </a:outerShdw>
                </a:effectLst>
              </a:rPr>
              <a:t>Detail</a:t>
            </a:r>
            <a:r>
              <a:rPr lang="en-US" dirty="0" smtClean="0"/>
              <a:t>#9</a:t>
            </a:r>
            <a:endParaRPr lang="en-US" dirty="0"/>
          </a:p>
        </p:txBody>
      </p:sp>
      <p:sp>
        <p:nvSpPr>
          <p:cNvPr id="3" name="Subtitle 2"/>
          <p:cNvSpPr>
            <a:spLocks noGrp="1"/>
          </p:cNvSpPr>
          <p:nvPr>
            <p:ph type="subTitle" idx="1"/>
          </p:nvPr>
        </p:nvSpPr>
        <p:spPr>
          <a:xfrm>
            <a:off x="228600" y="914400"/>
            <a:ext cx="8610600" cy="5181600"/>
          </a:xfrm>
        </p:spPr>
        <p:txBody>
          <a:bodyPr>
            <a:noAutofit/>
          </a:bodyPr>
          <a:lstStyle/>
          <a:p>
            <a:r>
              <a:rPr sz="1800" dirty="0" smtClean="0">
                <a:solidFill>
                  <a:schemeClr val="tx2">
                    <a:lumMod val="50000"/>
                  </a:schemeClr>
                </a:solidFill>
              </a:rPr>
              <a:t>Consider:</a:t>
            </a:r>
          </a:p>
          <a:p>
            <a:r>
              <a:rPr lang="en-US" sz="2000" dirty="0" smtClean="0">
                <a:solidFill>
                  <a:schemeClr val="tx2">
                    <a:lumMod val="50000"/>
                  </a:schemeClr>
                </a:solidFill>
              </a:rPr>
              <a:t>“If my mother was in a singing mood, it wasn’t so bad. She would sing about hard times, bad times, and somebody-done-gone-and-left-me times. But her voice was so sweet and her singing-eyes so </a:t>
            </a:r>
            <a:r>
              <a:rPr lang="en-US" sz="2000" dirty="0" err="1" smtClean="0">
                <a:solidFill>
                  <a:schemeClr val="tx2">
                    <a:lumMod val="50000"/>
                  </a:schemeClr>
                </a:solidFill>
              </a:rPr>
              <a:t>melty</a:t>
            </a:r>
            <a:r>
              <a:rPr lang="en-US" sz="2000" dirty="0" smtClean="0">
                <a:solidFill>
                  <a:schemeClr val="tx2">
                    <a:lumMod val="50000"/>
                  </a:schemeClr>
                </a:solidFill>
              </a:rPr>
              <a:t> I found myself longing for those hard times, yearning to be grown without “a thin </a:t>
            </a:r>
            <a:r>
              <a:rPr lang="en-US" sz="2000" dirty="0" err="1" smtClean="0">
                <a:solidFill>
                  <a:schemeClr val="tx2">
                    <a:lumMod val="50000"/>
                  </a:schemeClr>
                </a:solidFill>
              </a:rPr>
              <a:t>di</a:t>
            </a:r>
            <a:r>
              <a:rPr lang="en-US" sz="2000" dirty="0" smtClean="0">
                <a:solidFill>
                  <a:schemeClr val="tx2">
                    <a:lumMod val="50000"/>
                  </a:schemeClr>
                </a:solidFill>
              </a:rPr>
              <a:t>-I-</a:t>
            </a:r>
            <a:r>
              <a:rPr lang="en-US" sz="2000" dirty="0" err="1" smtClean="0">
                <a:solidFill>
                  <a:schemeClr val="tx2">
                    <a:lumMod val="50000"/>
                  </a:schemeClr>
                </a:solidFill>
              </a:rPr>
              <a:t>ime</a:t>
            </a:r>
            <a:r>
              <a:rPr lang="en-US" sz="2000" dirty="0" smtClean="0">
                <a:solidFill>
                  <a:schemeClr val="tx2">
                    <a:lumMod val="50000"/>
                  </a:schemeClr>
                </a:solidFill>
              </a:rPr>
              <a:t> to my name.” I looked forward to the delicious time when “my man” would leave me, when I would “hate to see that evening sun go down . . .” ‘cause then I would know “my man has left this town.” Misery colored by the greens and blues in my mother’s voice took all of the grief out of the words and left me with a conviction that pain was not only endurable, it was sweet.</a:t>
            </a:r>
            <a:endParaRPr lang="en-US" sz="1800" dirty="0" smtClean="0">
              <a:solidFill>
                <a:schemeClr val="tx2">
                  <a:lumMod val="50000"/>
                </a:schemeClr>
              </a:solidFill>
            </a:endParaRPr>
          </a:p>
          <a:p>
            <a:r>
              <a:rPr lang="en-US" sz="1800" i="1" dirty="0" smtClean="0">
                <a:solidFill>
                  <a:schemeClr val="tx2">
                    <a:lumMod val="50000"/>
                  </a:schemeClr>
                </a:solidFill>
              </a:rPr>
              <a:t>	--</a:t>
            </a:r>
            <a:r>
              <a:rPr lang="en-US" sz="1800" dirty="0" smtClean="0">
                <a:solidFill>
                  <a:schemeClr val="tx2">
                    <a:lumMod val="50000"/>
                  </a:schemeClr>
                </a:solidFill>
              </a:rPr>
              <a:t>Toni Morrison, </a:t>
            </a:r>
            <a:r>
              <a:rPr lang="en-US" sz="1800" i="1" dirty="0" smtClean="0">
                <a:solidFill>
                  <a:schemeClr val="tx2">
                    <a:lumMod val="50000"/>
                  </a:schemeClr>
                </a:solidFill>
              </a:rPr>
              <a:t>The Bluest Eye</a:t>
            </a:r>
            <a:endParaRPr sz="1800" i="1" dirty="0" smtClean="0">
              <a:solidFill>
                <a:schemeClr val="tx2">
                  <a:lumMod val="50000"/>
                </a:schemeClr>
              </a:solidFill>
            </a:endParaRPr>
          </a:p>
          <a:p>
            <a:r>
              <a:rPr sz="1800" dirty="0" smtClean="0">
                <a:solidFill>
                  <a:schemeClr val="tx2">
                    <a:lumMod val="50000"/>
                  </a:schemeClr>
                </a:solidFill>
                <a:effectLst>
                  <a:outerShdw blurRad="38100" dist="38100" dir="2700000" algn="tl">
                    <a:srgbClr val="000000">
                      <a:alpha val="43137"/>
                    </a:srgbClr>
                  </a:outerShdw>
                </a:effectLst>
              </a:rPr>
              <a:t>Discuss:</a:t>
            </a:r>
          </a:p>
          <a:p>
            <a:pPr marL="342900" indent="-342900">
              <a:buFont typeface="+mj-lt"/>
              <a:buAutoNum type="arabicPeriod"/>
            </a:pPr>
            <a:r>
              <a:rPr lang="en-US" sz="1800" dirty="0" smtClean="0">
                <a:solidFill>
                  <a:schemeClr val="tx2">
                    <a:lumMod val="50000"/>
                  </a:schemeClr>
                </a:solidFill>
                <a:effectLst>
                  <a:outerShdw blurRad="38100" dist="38100" dir="2700000" algn="tl">
                    <a:srgbClr val="000000">
                      <a:alpha val="43137"/>
                    </a:srgbClr>
                  </a:outerShdw>
                </a:effectLst>
              </a:rPr>
              <a:t>Why are parts of the passage in quotes? What do the quoted details add to the passage?</a:t>
            </a:r>
          </a:p>
          <a:p>
            <a:pPr marL="342900" indent="-342900">
              <a:buFont typeface="+mj-lt"/>
              <a:buAutoNum type="arabicPeriod"/>
            </a:pPr>
            <a:r>
              <a:rPr lang="en-US" sz="1800" dirty="0" smtClean="0">
                <a:solidFill>
                  <a:schemeClr val="tx2">
                    <a:lumMod val="50000"/>
                  </a:schemeClr>
                </a:solidFill>
                <a:effectLst>
                  <a:outerShdw blurRad="38100" dist="38100" dir="2700000" algn="tl">
                    <a:srgbClr val="000000">
                      <a:alpha val="43137"/>
                    </a:srgbClr>
                  </a:outerShdw>
                </a:effectLst>
              </a:rPr>
              <a:t>Which details contribute to the conclusion that pain is sweet. List several details from the passage that develop both “sweet” and “pain” and contribute to this oxymoron.</a:t>
            </a:r>
            <a:endParaRPr sz="1800" dirty="0" smtClean="0">
              <a:solidFill>
                <a:schemeClr val="tx2">
                  <a:lumMod val="50000"/>
                </a:schemeClr>
              </a:solidFill>
              <a:effectLst>
                <a:outerShdw blurRad="38100" dist="38100" dir="2700000" algn="tl">
                  <a:srgbClr val="000000">
                    <a:alpha val="43137"/>
                  </a:srgbClr>
                </a:outerShdw>
              </a:effectLst>
            </a:endParaRPr>
          </a:p>
          <a:p>
            <a:endParaRPr sz="1800" dirty="0" smtClean="0"/>
          </a:p>
        </p:txBody>
      </p:sp>
    </p:spTree>
    <p:extLst>
      <p:ext uri="{BB962C8B-B14F-4D97-AF65-F5344CB8AC3E}">
        <p14:creationId xmlns:p14="http://schemas.microsoft.com/office/powerpoint/2010/main" val="164566832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Detail #9</a:t>
            </a:r>
            <a:endParaRPr lang="en-US" dirty="0"/>
          </a:p>
        </p:txBody>
      </p:sp>
      <p:sp>
        <p:nvSpPr>
          <p:cNvPr id="3" name="Content Placeholder 2"/>
          <p:cNvSpPr>
            <a:spLocks noGrp="1"/>
          </p:cNvSpPr>
          <p:nvPr>
            <p:ph idx="4294967295"/>
          </p:nvPr>
        </p:nvSpPr>
        <p:spPr>
          <a:xfrm>
            <a:off x="533400" y="2133600"/>
            <a:ext cx="8229600" cy="3200400"/>
          </a:xfrm>
          <a:prstGeom prst="rect">
            <a:avLst/>
          </a:prstGeom>
          <a:ln>
            <a:solidFill>
              <a:schemeClr val="accent1">
                <a:lumMod val="60000"/>
                <a:lumOff val="40000"/>
              </a:schemeClr>
            </a:solidFill>
          </a:ln>
        </p:spPr>
        <p:txBody>
          <a:bodyPr>
            <a:normAutofit/>
          </a:bodyPr>
          <a:lstStyle/>
          <a:p>
            <a:pPr algn="ctr">
              <a:buNone/>
            </a:pPr>
            <a:r>
              <a:rPr lang="en-US" dirty="0" smtClean="0">
                <a:solidFill>
                  <a:schemeClr val="accent1"/>
                </a:solidFill>
              </a:rPr>
              <a:t>Apply:</a:t>
            </a:r>
          </a:p>
          <a:p>
            <a:pPr>
              <a:buNone/>
            </a:pPr>
            <a:r>
              <a:rPr lang="en-US" dirty="0" smtClean="0">
                <a:solidFill>
                  <a:schemeClr val="accent1"/>
                </a:solidFill>
              </a:rPr>
              <a:t>	Think of a paradoxical feeling such as sweet pain, healthful illness, or frightening comfort; then make a chart listing the two details for each side of the paradox. </a:t>
            </a:r>
            <a:r>
              <a:rPr lang="en-US" smtClean="0">
                <a:solidFill>
                  <a:schemeClr val="accent1"/>
                </a:solidFill>
              </a:rPr>
              <a:t>Share.</a:t>
            </a:r>
            <a:endParaRPr lang="en-US" dirty="0" smtClean="0">
              <a:solidFill>
                <a:schemeClr val="accent1"/>
              </a:solidFill>
            </a:endParaRPr>
          </a:p>
          <a:p>
            <a:pPr algn="ctr">
              <a:buNone/>
            </a:pPr>
            <a:endParaRPr lang="en-US" dirty="0" smtClean="0"/>
          </a:p>
        </p:txBody>
      </p:sp>
    </p:spTree>
    <p:extLst>
      <p:ext uri="{BB962C8B-B14F-4D97-AF65-F5344CB8AC3E}">
        <p14:creationId xmlns:p14="http://schemas.microsoft.com/office/powerpoint/2010/main" val="177692017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6200" y="152400"/>
            <a:ext cx="7848600" cy="838200"/>
          </a:xfrm>
        </p:spPr>
        <p:txBody>
          <a:bodyPr/>
          <a:lstStyle/>
          <a:p>
            <a:r>
              <a:rPr lang="en-US" cap="none" dirty="0" smtClean="0">
                <a:effectLst>
                  <a:outerShdw blurRad="38100" dist="38100" dir="2700000" algn="tl">
                    <a:srgbClr val="000000">
                      <a:alpha val="43137"/>
                    </a:srgbClr>
                  </a:outerShdw>
                </a:effectLst>
              </a:rPr>
              <a:t>Detail</a:t>
            </a:r>
            <a:r>
              <a:rPr lang="en-US" dirty="0" smtClean="0"/>
              <a:t>#10</a:t>
            </a:r>
            <a:endParaRPr lang="en-US" dirty="0"/>
          </a:p>
        </p:txBody>
      </p:sp>
      <p:sp>
        <p:nvSpPr>
          <p:cNvPr id="3" name="Subtitle 2"/>
          <p:cNvSpPr>
            <a:spLocks noGrp="1"/>
          </p:cNvSpPr>
          <p:nvPr>
            <p:ph type="subTitle" idx="1"/>
          </p:nvPr>
        </p:nvSpPr>
        <p:spPr>
          <a:xfrm>
            <a:off x="1600200" y="1219200"/>
            <a:ext cx="6629400" cy="4876800"/>
          </a:xfrm>
        </p:spPr>
        <p:txBody>
          <a:bodyPr>
            <a:noAutofit/>
          </a:bodyPr>
          <a:lstStyle/>
          <a:p>
            <a:r>
              <a:rPr sz="2400" dirty="0" smtClean="0">
                <a:solidFill>
                  <a:schemeClr val="tx2">
                    <a:lumMod val="50000"/>
                  </a:schemeClr>
                </a:solidFill>
              </a:rPr>
              <a:t>Consider:</a:t>
            </a:r>
          </a:p>
          <a:p>
            <a:r>
              <a:rPr lang="en-US" sz="2400" dirty="0" smtClean="0">
                <a:solidFill>
                  <a:schemeClr val="tx2">
                    <a:lumMod val="50000"/>
                  </a:schemeClr>
                </a:solidFill>
              </a:rPr>
              <a:t>“About suffering they were never wrong.</a:t>
            </a:r>
          </a:p>
          <a:p>
            <a:r>
              <a:rPr lang="en-US" sz="2400" dirty="0" smtClean="0">
                <a:solidFill>
                  <a:schemeClr val="tx2">
                    <a:lumMod val="50000"/>
                  </a:schemeClr>
                </a:solidFill>
              </a:rPr>
              <a:t>The Old Masters: how well they understood</a:t>
            </a:r>
          </a:p>
          <a:p>
            <a:r>
              <a:rPr lang="en-US" sz="2400" dirty="0" smtClean="0">
                <a:solidFill>
                  <a:schemeClr val="tx2">
                    <a:lumMod val="50000"/>
                  </a:schemeClr>
                </a:solidFill>
              </a:rPr>
              <a:t>Its human position; how it takes place</a:t>
            </a:r>
          </a:p>
          <a:p>
            <a:r>
              <a:rPr lang="en-US" sz="2400" dirty="0" smtClean="0">
                <a:solidFill>
                  <a:schemeClr val="tx2">
                    <a:lumMod val="50000"/>
                  </a:schemeClr>
                </a:solidFill>
              </a:rPr>
              <a:t>While someone else is eating or opening a window or just walking dully along;”</a:t>
            </a:r>
          </a:p>
          <a:p>
            <a:r>
              <a:rPr lang="en-US" sz="2400" i="1" dirty="0" smtClean="0">
                <a:solidFill>
                  <a:schemeClr val="tx2">
                    <a:lumMod val="50000"/>
                  </a:schemeClr>
                </a:solidFill>
              </a:rPr>
              <a:t>	--W. H.  Auden, “ </a:t>
            </a:r>
            <a:r>
              <a:rPr lang="en-US" sz="2400" i="1" dirty="0" err="1" smtClean="0">
                <a:solidFill>
                  <a:schemeClr val="tx2">
                    <a:lumMod val="50000"/>
                  </a:schemeClr>
                </a:solidFill>
              </a:rPr>
              <a:t>Musee</a:t>
            </a:r>
            <a:r>
              <a:rPr lang="en-US" sz="2400" i="1" dirty="0" smtClean="0">
                <a:solidFill>
                  <a:schemeClr val="tx2">
                    <a:lumMod val="50000"/>
                  </a:schemeClr>
                </a:solidFill>
              </a:rPr>
              <a:t> des Beaux Arts”</a:t>
            </a:r>
          </a:p>
          <a:p>
            <a:r>
              <a:rPr sz="2400" dirty="0" smtClean="0">
                <a:solidFill>
                  <a:schemeClr val="tx2">
                    <a:lumMod val="50000"/>
                  </a:schemeClr>
                </a:solidFill>
                <a:effectLst>
                  <a:outerShdw blurRad="38100" dist="38100" dir="2700000" algn="tl">
                    <a:srgbClr val="000000">
                      <a:alpha val="43137"/>
                    </a:srgbClr>
                  </a:outerShdw>
                </a:effectLst>
              </a:rPr>
              <a:t>Discuss:</a:t>
            </a:r>
          </a:p>
          <a:p>
            <a:r>
              <a:rPr lang="en-US" sz="2400" dirty="0" smtClean="0"/>
              <a:t>	1. Suffering is a general term. What is a general term that sums up the </a:t>
            </a:r>
            <a:r>
              <a:rPr lang="en-US" sz="2400" dirty="0" err="1" smtClean="0"/>
              <a:t>detial</a:t>
            </a:r>
            <a:r>
              <a:rPr lang="en-US" sz="2400" dirty="0" smtClean="0"/>
              <a:t> in line 4?</a:t>
            </a:r>
            <a:endParaRPr sz="2400" dirty="0" smtClean="0"/>
          </a:p>
        </p:txBody>
      </p:sp>
    </p:spTree>
    <p:extLst>
      <p:ext uri="{BB962C8B-B14F-4D97-AF65-F5344CB8AC3E}">
        <p14:creationId xmlns:p14="http://schemas.microsoft.com/office/powerpoint/2010/main" val="2682668607"/>
      </p:ext>
    </p:extLst>
  </p:cSld>
  <p:clrMapOvr>
    <a:masterClrMapping/>
  </p:clrMapOvr>
  <p:timing>
    <p:tnLst>
      <p:par>
        <p:cTn id="1" dur="indefinite" restart="never" nodeType="tmRoot"/>
      </p:par>
    </p:tnLst>
  </p:timing>
</p:sld>
</file>

<file path=ppt/theme/theme1.xml><?xml version="1.0" encoding="utf-8"?>
<a:theme xmlns:a="http://schemas.openxmlformats.org/drawingml/2006/main" name="Slipstream">
  <a:themeElements>
    <a:clrScheme name="Slipstream">
      <a:dk1>
        <a:sysClr val="windowText" lastClr="000000"/>
      </a:dk1>
      <a:lt1>
        <a:sysClr val="window" lastClr="FFFFFF"/>
      </a:lt1>
      <a:dk2>
        <a:srgbClr val="212745"/>
      </a:dk2>
      <a:lt2>
        <a:srgbClr val="B4DCFA"/>
      </a:lt2>
      <a:accent1>
        <a:srgbClr val="4E67C8"/>
      </a:accent1>
      <a:accent2>
        <a:srgbClr val="5ECCF3"/>
      </a:accent2>
      <a:accent3>
        <a:srgbClr val="A7EA52"/>
      </a:accent3>
      <a:accent4>
        <a:srgbClr val="5DCEAF"/>
      </a:accent4>
      <a:accent5>
        <a:srgbClr val="FF8021"/>
      </a:accent5>
      <a:accent6>
        <a:srgbClr val="F14124"/>
      </a:accent6>
      <a:hlink>
        <a:srgbClr val="56C7AA"/>
      </a:hlink>
      <a:folHlink>
        <a:srgbClr val="59A8D1"/>
      </a:folHlink>
    </a:clrScheme>
    <a:fontScheme name="Slipstream">
      <a:majorFont>
        <a:latin typeface="Trebuchet MS"/>
        <a:ea typeface=""/>
        <a:cs typeface=""/>
        <a:font script="Jpan" typeface="HGｺﾞｼｯｸM"/>
        <a:font script="Hang" typeface="HY그래픽B"/>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HGｺﾞｼｯｸM"/>
        <a:font script="Hang" typeface="HY그래픽M"/>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Slipstream">
      <a:fillStyleLst>
        <a:solidFill>
          <a:schemeClr val="phClr"/>
        </a:solidFill>
        <a:gradFill rotWithShape="1">
          <a:gsLst>
            <a:gs pos="28000">
              <a:schemeClr val="phClr">
                <a:tint val="18000"/>
                <a:satMod val="120000"/>
                <a:lumMod val="88000"/>
              </a:schemeClr>
            </a:gs>
            <a:gs pos="100000">
              <a:schemeClr val="phClr">
                <a:tint val="40000"/>
                <a:satMod val="100000"/>
                <a:lumMod val="78000"/>
              </a:schemeClr>
            </a:gs>
          </a:gsLst>
          <a:lin ang="5400000" scaled="0"/>
        </a:gradFill>
        <a:gradFill rotWithShape="1">
          <a:gsLst>
            <a:gs pos="0">
              <a:schemeClr val="phClr">
                <a:lumMod val="95000"/>
              </a:schemeClr>
            </a:gs>
            <a:gs pos="100000">
              <a:schemeClr val="phClr">
                <a:shade val="82000"/>
                <a:satMod val="125000"/>
                <a:lumMod val="74000"/>
              </a:schemeClr>
            </a:gs>
          </a:gsLst>
          <a:lin ang="5400000" scaled="0"/>
        </a:gradFill>
      </a:fillStyleLst>
      <a:lnStyleLst>
        <a:ln w="9525" cap="flat" cmpd="sng" algn="ctr">
          <a:solidFill>
            <a:schemeClr val="phClr"/>
          </a:solidFill>
          <a:prstDash val="solid"/>
        </a:ln>
        <a:ln w="15875" cap="flat" cmpd="sng" algn="ctr">
          <a:solidFill>
            <a:schemeClr val="phClr">
              <a:shade val="75000"/>
              <a:satMod val="125000"/>
              <a:lumMod val="75000"/>
            </a:schemeClr>
          </a:solidFill>
          <a:prstDash val="solid"/>
        </a:ln>
        <a:ln w="25400" cap="flat" cmpd="sng" algn="ctr">
          <a:solidFill>
            <a:schemeClr val="phClr"/>
          </a:solidFill>
          <a:prstDash val="solid"/>
        </a:ln>
      </a:lnStyleLst>
      <a:effectStyleLst>
        <a:effectStyle>
          <a:effectLst>
            <a:outerShdw blurRad="63500" dist="50800" dir="5400000" sx="98000" sy="98000" rotWithShape="0">
              <a:srgbClr val="000000">
                <a:alpha val="20000"/>
              </a:srgbClr>
            </a:outerShdw>
          </a:effectLst>
        </a:effectStyle>
        <a:effectStyle>
          <a:effectLst>
            <a:outerShdw blurRad="40005" dist="22984" dir="5400000" rotWithShape="0">
              <a:srgbClr val="000000">
                <a:alpha val="45000"/>
              </a:srgbClr>
            </a:outerShdw>
          </a:effectLst>
          <a:scene3d>
            <a:camera prst="orthographicFront">
              <a:rot lat="0" lon="0" rev="0"/>
            </a:camera>
            <a:lightRig rig="balanced" dir="tr"/>
          </a:scene3d>
          <a:sp3d prstMaterial="matte">
            <a:bevelT w="19050" h="38100"/>
          </a:sp3d>
        </a:effectStyle>
        <a:effectStyle>
          <a:effectLst>
            <a:reflection blurRad="38100" stA="26000" endPos="23000" dist="25400" dir="5400000" sy="-100000" rotWithShape="0"/>
          </a:effectLst>
          <a:scene3d>
            <a:camera prst="orthographicFront">
              <a:rot lat="0" lon="0" rev="0"/>
            </a:camera>
            <a:lightRig rig="balanced" dir="tr"/>
          </a:scene3d>
          <a:sp3d contourW="14605" prstMaterial="plastic">
            <a:bevelT w="50800"/>
            <a:contourClr>
              <a:schemeClr val="phClr">
                <a:shade val="30000"/>
                <a:satMod val="120000"/>
              </a:schemeClr>
            </a:contourClr>
          </a:sp3d>
        </a:effectStyle>
      </a:effectStyleLst>
      <a:bgFillStyleLst>
        <a:solidFill>
          <a:schemeClr val="phClr"/>
        </a:solidFill>
        <a:gradFill rotWithShape="1">
          <a:gsLst>
            <a:gs pos="0">
              <a:schemeClr val="phClr">
                <a:tint val="98000"/>
                <a:shade val="90000"/>
                <a:satMod val="160000"/>
                <a:lumMod val="100000"/>
              </a:schemeClr>
            </a:gs>
            <a:gs pos="60000">
              <a:schemeClr val="phClr">
                <a:tint val="95000"/>
                <a:shade val="100000"/>
                <a:satMod val="130000"/>
                <a:lumMod val="130000"/>
              </a:schemeClr>
            </a:gs>
            <a:gs pos="100000">
              <a:schemeClr val="phClr">
                <a:tint val="97000"/>
                <a:shade val="100000"/>
                <a:hueMod val="100000"/>
                <a:satMod val="140000"/>
                <a:lumMod val="80000"/>
              </a:schemeClr>
            </a:gs>
          </a:gsLst>
          <a:path path="circle">
            <a:fillToRect l="20000" t="10000" r="20000" b="60000"/>
          </a:path>
        </a:gradFill>
        <a:gradFill rotWithShape="1">
          <a:gsLst>
            <a:gs pos="0">
              <a:schemeClr val="phClr">
                <a:tint val="94000"/>
                <a:satMod val="160000"/>
                <a:lumMod val="160000"/>
              </a:schemeClr>
            </a:gs>
            <a:gs pos="42000">
              <a:schemeClr val="phClr">
                <a:tint val="94000"/>
                <a:shade val="94000"/>
                <a:satMod val="160000"/>
                <a:lumMod val="130000"/>
              </a:schemeClr>
            </a:gs>
            <a:gs pos="100000">
              <a:schemeClr val="phClr">
                <a:tint val="97000"/>
                <a:shade val="94000"/>
                <a:satMod val="180000"/>
                <a:lumMod val="84000"/>
              </a:schemeClr>
            </a:gs>
          </a:gsLst>
          <a:path path="circle">
            <a:fillToRect l="24000" t="44000" r="24000" b="12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Slipstream</Template>
  <TotalTime>545</TotalTime>
  <Words>548</Words>
  <Application>Microsoft Office PowerPoint</Application>
  <PresentationFormat>On-screen Show (4:3)</PresentationFormat>
  <Paragraphs>58</Paragraphs>
  <Slides>10</Slides>
  <Notes>0</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Slipstream</vt:lpstr>
      <vt:lpstr>Detail#6</vt:lpstr>
      <vt:lpstr>Detail #6</vt:lpstr>
      <vt:lpstr>Detail#7</vt:lpstr>
      <vt:lpstr>Detail #7</vt:lpstr>
      <vt:lpstr>Detail#8</vt:lpstr>
      <vt:lpstr>Detail #8</vt:lpstr>
      <vt:lpstr>Detail#9</vt:lpstr>
      <vt:lpstr>Detail #9</vt:lpstr>
      <vt:lpstr>Detail#10</vt:lpstr>
      <vt:lpstr>Detail #10</vt:lpstr>
    </vt:vector>
  </TitlesOfParts>
  <Company>USD 259</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kfrederick</dc:creator>
  <cp:lastModifiedBy>Kelly Frederick</cp:lastModifiedBy>
  <cp:revision>45</cp:revision>
  <dcterms:created xsi:type="dcterms:W3CDTF">2008-08-19T21:40:58Z</dcterms:created>
  <dcterms:modified xsi:type="dcterms:W3CDTF">2014-05-12T14:11:53Z</dcterms:modified>
</cp:coreProperties>
</file>